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5" autoAdjust="0"/>
    <p:restoredTop sz="94660"/>
  </p:normalViewPr>
  <p:slideViewPr>
    <p:cSldViewPr>
      <p:cViewPr varScale="1">
        <p:scale>
          <a:sx n="103" d="100"/>
          <a:sy n="103" d="100"/>
        </p:scale>
        <p:origin x="-2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0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4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7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1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4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5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1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257C5-0473-49B5-A1F4-48FEE5DA017D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3EA1E-D75A-4893-A1DB-FE32A7CC6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2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Openu22916/CalculatorJasmine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rawgit.com/Zagagy/CalculatorJasmine/43b249dd/jasmine/SpecRunner.html" TargetMode="External"/><Relationship Id="rId2" Type="http://schemas.openxmlformats.org/officeDocument/2006/relationships/hyperlink" Target="https://cdn.rawgit.com/Zagagy/CalculatorJasmine/43b249dd/index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iteforinfotech.com/2015/02/how-to-create-simple-calculator-using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votaltracker.com/n/projects/10606" TargetMode="External"/><Relationship Id="rId2" Type="http://schemas.openxmlformats.org/officeDocument/2006/relationships/hyperlink" Target="https://github.com/jasmine/jasmine/issue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www.pivotaltracker.com/reports/v2/projects/10606/iterations/curr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pivotaltracker.com/reports/v2/projects/10606/overview?selected_tab=burnup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jasmine.github.io/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asmine/jasmine/issue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ackoverflow.com/questions/21221697/using-tothrowerror-in-jasmin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asmine/jasmine/blob/master/.github/CONTRIBUTING.md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ravis-ci.org/jasmine/jasmine/builds/253916250?utm_source=github_status&amp;utm_medium=notification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acxpoint.com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tracxpoint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This </a:t>
            </a:r>
            <a:r>
              <a:rPr lang="en-US" sz="2400" dirty="0"/>
              <a:t>Project is an investigation project for the JASMINE </a:t>
            </a:r>
            <a:r>
              <a:rPr lang="en-US" sz="2400" dirty="0" smtClean="0"/>
              <a:t>TDD framework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contains:</a:t>
            </a:r>
          </a:p>
          <a:p>
            <a:pPr lvl="1"/>
            <a:r>
              <a:rPr lang="en-US" sz="2000" dirty="0" smtClean="0"/>
              <a:t>documentation on Jasmine's </a:t>
            </a:r>
            <a:r>
              <a:rPr lang="en-US" sz="2000" dirty="0"/>
              <a:t>TDDs solution and its SE </a:t>
            </a:r>
            <a:r>
              <a:rPr lang="en-US" sz="2000" dirty="0" smtClean="0"/>
              <a:t>Practices</a:t>
            </a:r>
          </a:p>
          <a:p>
            <a:pPr lvl="1"/>
            <a:r>
              <a:rPr lang="en-US" sz="2000" dirty="0" smtClean="0"/>
              <a:t>Backlog Creation</a:t>
            </a:r>
          </a:p>
          <a:p>
            <a:pPr lvl="1"/>
            <a:r>
              <a:rPr lang="en-US" sz="2000" dirty="0"/>
              <a:t>Investigation &amp; Demo </a:t>
            </a:r>
            <a:r>
              <a:rPr lang="en-US" sz="2000" dirty="0" smtClean="0"/>
              <a:t>Project</a:t>
            </a:r>
          </a:p>
          <a:p>
            <a:pPr lvl="1"/>
            <a:r>
              <a:rPr lang="en-US" sz="2000" dirty="0"/>
              <a:t>Helping the JASMINE Project by trying to fix exiting </a:t>
            </a:r>
            <a:r>
              <a:rPr lang="en-US" sz="2000" dirty="0" smtClean="0"/>
              <a:t>issues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The Project’s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repository can be found at:</a:t>
            </a:r>
          </a:p>
          <a:p>
            <a:pPr algn="ctr"/>
            <a:r>
              <a:rPr lang="en-US" sz="1600" dirty="0">
                <a:hlinkClick r:id="rId2"/>
              </a:rPr>
              <a:t>https://github.com/Openu22916/CalculatorJasmine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1" y="3645024"/>
            <a:ext cx="2592288" cy="243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Left Arrow 9"/>
          <p:cNvSpPr/>
          <p:nvPr/>
        </p:nvSpPr>
        <p:spPr>
          <a:xfrm>
            <a:off x="1619672" y="1340768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#1 - JASMINE Investigation</a:t>
            </a:r>
          </a:p>
          <a:p>
            <a:r>
              <a:rPr lang="en-US" sz="2000" dirty="0" smtClean="0"/>
              <a:t>Jasmine basic structure: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Suites</a:t>
            </a:r>
            <a:r>
              <a:rPr lang="en-US" sz="2000" b="1" dirty="0"/>
              <a:t>: </a:t>
            </a:r>
            <a:endParaRPr lang="en-US" sz="2000" b="1" dirty="0" smtClean="0"/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test suite begins with a call to the global Jasmine function describe with two parameters: a </a:t>
            </a:r>
            <a:r>
              <a:rPr lang="en-US" sz="1600" b="1" dirty="0"/>
              <a:t>string</a:t>
            </a:r>
            <a:r>
              <a:rPr lang="en-US" sz="1600" dirty="0"/>
              <a:t> and a </a:t>
            </a:r>
            <a:r>
              <a:rPr lang="en-US" sz="1600" b="1" dirty="0"/>
              <a:t>function</a:t>
            </a:r>
            <a:r>
              <a:rPr lang="en-US" sz="1600" dirty="0" smtClean="0"/>
              <a:t>.</a:t>
            </a:r>
          </a:p>
          <a:p>
            <a:pPr lvl="2"/>
            <a:r>
              <a:rPr lang="en-US" sz="1200" dirty="0" smtClean="0"/>
              <a:t>The </a:t>
            </a:r>
            <a:r>
              <a:rPr lang="en-US" sz="1200" dirty="0"/>
              <a:t>string is a name or </a:t>
            </a:r>
            <a:r>
              <a:rPr lang="en-US" sz="1200" b="1" dirty="0"/>
              <a:t>title</a:t>
            </a:r>
            <a:r>
              <a:rPr lang="en-US" sz="1200" dirty="0"/>
              <a:t> for a spec suite - usually what is being tested</a:t>
            </a:r>
            <a:r>
              <a:rPr lang="en-US" sz="1200" dirty="0" smtClean="0"/>
              <a:t>.</a:t>
            </a:r>
          </a:p>
          <a:p>
            <a:pPr lvl="2"/>
            <a:r>
              <a:rPr lang="en-US" sz="1200" dirty="0" smtClean="0"/>
              <a:t>The function </a:t>
            </a:r>
            <a:r>
              <a:rPr lang="en-US" sz="1200" dirty="0"/>
              <a:t>is a </a:t>
            </a:r>
            <a:r>
              <a:rPr lang="en-US" sz="1200" b="1" dirty="0"/>
              <a:t>block of code that implements the suite</a:t>
            </a:r>
            <a:r>
              <a:rPr lang="en-US" sz="1200" dirty="0" smtClean="0"/>
              <a:t>.</a:t>
            </a:r>
          </a:p>
          <a:p>
            <a:r>
              <a:rPr lang="en-US" sz="2000" dirty="0" smtClean="0"/>
              <a:t>Specs:</a:t>
            </a:r>
          </a:p>
          <a:p>
            <a:pPr lvl="1"/>
            <a:r>
              <a:rPr lang="en-US" sz="1600" dirty="0"/>
              <a:t>Specs are defined by calling the global Jasmine function </a:t>
            </a:r>
            <a:r>
              <a:rPr lang="en-US" sz="1600" b="1" dirty="0" smtClean="0"/>
              <a:t>it</a:t>
            </a:r>
            <a:r>
              <a:rPr lang="en-US" sz="1600" dirty="0"/>
              <a:t>, </a:t>
            </a:r>
            <a:endParaRPr lang="en-US" sz="1600" dirty="0" smtClean="0"/>
          </a:p>
          <a:p>
            <a:pPr lvl="2"/>
            <a:r>
              <a:rPr lang="en-US" sz="1200" dirty="0" smtClean="0"/>
              <a:t>which</a:t>
            </a:r>
            <a:r>
              <a:rPr lang="en-US" sz="1200" dirty="0"/>
              <a:t>, like </a:t>
            </a:r>
            <a:r>
              <a:rPr lang="en-US" sz="1200" dirty="0" smtClean="0"/>
              <a:t>describe</a:t>
            </a:r>
            <a:r>
              <a:rPr lang="en-US" sz="1200" dirty="0"/>
              <a:t> takes a </a:t>
            </a:r>
            <a:r>
              <a:rPr lang="en-US" sz="1200" b="1" dirty="0"/>
              <a:t>string</a:t>
            </a:r>
            <a:r>
              <a:rPr lang="en-US" sz="1200" dirty="0"/>
              <a:t> and a </a:t>
            </a:r>
            <a:r>
              <a:rPr lang="en-US" sz="1200" b="1" dirty="0"/>
              <a:t>function</a:t>
            </a:r>
            <a:r>
              <a:rPr lang="en-US" sz="1200" dirty="0"/>
              <a:t>. The string is the title of the spec and the function is the spec, or test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n-US" sz="2000" dirty="0"/>
              <a:t>Since </a:t>
            </a:r>
            <a:r>
              <a:rPr lang="en-US" sz="2000" b="1" dirty="0" smtClean="0"/>
              <a:t>describe</a:t>
            </a:r>
            <a:r>
              <a:rPr lang="en-US" sz="2000" dirty="0"/>
              <a:t> and </a:t>
            </a:r>
            <a:r>
              <a:rPr lang="en-US" sz="2000" b="1" dirty="0" smtClean="0"/>
              <a:t>it</a:t>
            </a:r>
            <a:r>
              <a:rPr lang="en-US" sz="2000" dirty="0"/>
              <a:t> blocks are functions, they can contain any executable code necessary to implement the </a:t>
            </a:r>
            <a:r>
              <a:rPr lang="en-US" sz="2000" dirty="0" smtClean="0"/>
              <a:t>test)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71973"/>
            <a:ext cx="36099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" y="3068960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Left Arrow 22"/>
          <p:cNvSpPr/>
          <p:nvPr/>
        </p:nvSpPr>
        <p:spPr>
          <a:xfrm rot="10800000">
            <a:off x="28313" y="3501008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60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#1 - JASMINE Investigation</a:t>
            </a:r>
          </a:p>
          <a:p>
            <a:r>
              <a:rPr lang="en-US" sz="2000" dirty="0" smtClean="0"/>
              <a:t>Jasmine basic structure: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Expectations &amp; Matchers</a:t>
            </a:r>
            <a:r>
              <a:rPr lang="en-US" sz="2000" b="1" dirty="0" smtClean="0"/>
              <a:t>:</a:t>
            </a:r>
            <a:r>
              <a:rPr lang="en-US" sz="2000" b="1" dirty="0"/>
              <a:t> </a:t>
            </a:r>
            <a:endParaRPr lang="en-US" sz="2000" b="1" dirty="0" smtClean="0"/>
          </a:p>
          <a:p>
            <a:pPr lvl="1"/>
            <a:r>
              <a:rPr lang="en-US" sz="1600" dirty="0"/>
              <a:t>Expectations are built with the function </a:t>
            </a:r>
            <a:r>
              <a:rPr lang="en-US" sz="1600" b="1" dirty="0" smtClean="0"/>
              <a:t>expect</a:t>
            </a:r>
            <a:r>
              <a:rPr lang="en-US" sz="1600" dirty="0"/>
              <a:t> which takes a </a:t>
            </a:r>
            <a:r>
              <a:rPr lang="en-US" sz="1600" dirty="0" smtClean="0"/>
              <a:t>value called </a:t>
            </a:r>
            <a:r>
              <a:rPr lang="en-US" sz="1600" dirty="0"/>
              <a:t>the </a:t>
            </a:r>
            <a:r>
              <a:rPr lang="en-US" sz="1600" b="1" dirty="0"/>
              <a:t>actual</a:t>
            </a:r>
            <a:r>
              <a:rPr lang="en-US" sz="1600" dirty="0"/>
              <a:t>. </a:t>
            </a:r>
            <a:endParaRPr lang="en-US" sz="1600" dirty="0" smtClean="0"/>
          </a:p>
          <a:p>
            <a:pPr lvl="1"/>
            <a:r>
              <a:rPr lang="en-US" sz="1600" dirty="0" smtClean="0"/>
              <a:t>It </a:t>
            </a:r>
            <a:r>
              <a:rPr lang="en-US" sz="1600" dirty="0"/>
              <a:t>is chained with a </a:t>
            </a:r>
            <a:r>
              <a:rPr lang="en-US" sz="1600" b="1" dirty="0"/>
              <a:t>Matcher</a:t>
            </a:r>
            <a:r>
              <a:rPr lang="en-US" sz="1600" dirty="0"/>
              <a:t> function, which takes the </a:t>
            </a:r>
            <a:r>
              <a:rPr lang="en-US" sz="1600" b="1" dirty="0"/>
              <a:t>expected</a:t>
            </a:r>
            <a:r>
              <a:rPr lang="en-US" sz="1600" dirty="0"/>
              <a:t> value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Each matcher implements a </a:t>
            </a:r>
            <a:r>
              <a:rPr lang="en-US" sz="1600" dirty="0" err="1"/>
              <a:t>boolean</a:t>
            </a:r>
            <a:r>
              <a:rPr lang="en-US" sz="1600" dirty="0"/>
              <a:t> comparison between the actual value and the expected value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b="1" dirty="0" smtClean="0"/>
              <a:t>Some of Jasmine’s </a:t>
            </a:r>
            <a:r>
              <a:rPr lang="en-US" sz="1600" b="1" dirty="0" err="1" smtClean="0"/>
              <a:t>Mathcers</a:t>
            </a:r>
            <a:r>
              <a:rPr lang="en-US" sz="1600" b="1" dirty="0" smtClean="0"/>
              <a:t> are:</a:t>
            </a:r>
          </a:p>
          <a:p>
            <a:pPr lvl="2"/>
            <a:r>
              <a:rPr lang="en-US" sz="1200" dirty="0" smtClean="0"/>
              <a:t>to(Not)Be( null | true | false )</a:t>
            </a:r>
          </a:p>
          <a:p>
            <a:pPr lvl="2"/>
            <a:r>
              <a:rPr lang="en-US" sz="1200" dirty="0" smtClean="0"/>
              <a:t>to(Not)Equal( value )</a:t>
            </a:r>
          </a:p>
          <a:p>
            <a:pPr lvl="2"/>
            <a:r>
              <a:rPr lang="en-US" sz="1200" dirty="0" smtClean="0"/>
              <a:t>to(Not)Match( regex | string )</a:t>
            </a:r>
          </a:p>
          <a:p>
            <a:pPr lvl="2"/>
            <a:r>
              <a:rPr lang="en-US" sz="1200" dirty="0" err="1" smtClean="0"/>
              <a:t>toBeDefined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toBeUndefined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toBeNull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toBeTruthy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err="1" smtClean="0"/>
              <a:t>toBeFalsy</a:t>
            </a:r>
            <a:r>
              <a:rPr lang="en-US" sz="1200" dirty="0" smtClean="0"/>
              <a:t>()</a:t>
            </a:r>
          </a:p>
          <a:p>
            <a:pPr lvl="2"/>
            <a:r>
              <a:rPr lang="en-US" sz="1200" dirty="0" smtClean="0"/>
              <a:t>to(Not)Contain( string 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71973"/>
            <a:ext cx="36099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1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eft Arrow 19"/>
          <p:cNvSpPr/>
          <p:nvPr/>
        </p:nvSpPr>
        <p:spPr>
          <a:xfrm rot="10800000">
            <a:off x="52046" y="3933056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22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#2 – Create JS &amp; Jasmine Project</a:t>
            </a:r>
          </a:p>
          <a:p>
            <a:endParaRPr lang="en-US" sz="2000" dirty="0" smtClean="0"/>
          </a:p>
          <a:p>
            <a:r>
              <a:rPr lang="en-US" sz="2000" dirty="0" smtClean="0"/>
              <a:t>This </a:t>
            </a:r>
            <a:r>
              <a:rPr lang="en-US" sz="2000" dirty="0"/>
              <a:t>Project contains a sample Calculator written in </a:t>
            </a:r>
            <a:r>
              <a:rPr lang="en-US" sz="2000" dirty="0" smtClean="0"/>
              <a:t>pure JS</a:t>
            </a:r>
            <a:r>
              <a:rPr lang="en-US" sz="2000" dirty="0"/>
              <a:t>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Its </a:t>
            </a:r>
            <a:r>
              <a:rPr lang="en-US" sz="2000" dirty="0"/>
              <a:t>main goal is to use JASMINE TDDs Framework and to be able to </a:t>
            </a:r>
            <a:r>
              <a:rPr lang="en-US" sz="2000" dirty="0" smtClean="0"/>
              <a:t>analyze </a:t>
            </a:r>
            <a:r>
              <a:rPr lang="en-US" sz="2000" dirty="0"/>
              <a:t>and investigate Software Engineering practices performed in it. </a:t>
            </a:r>
            <a:endParaRPr lang="en-US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1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eft Arrow 19"/>
          <p:cNvSpPr/>
          <p:nvPr/>
        </p:nvSpPr>
        <p:spPr>
          <a:xfrm rot="10800000">
            <a:off x="-18049" y="4365104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#2 – Create JS &amp; Jasmine Project</a:t>
            </a:r>
          </a:p>
          <a:p>
            <a:endParaRPr lang="en-US" sz="2000" dirty="0" smtClean="0"/>
          </a:p>
          <a:p>
            <a:r>
              <a:rPr lang="en-US" sz="2000" dirty="0" smtClean="0"/>
              <a:t>The Simple Calculator Code can be found at:</a:t>
            </a:r>
          </a:p>
          <a:p>
            <a:pPr marL="0" indent="0" algn="ctr">
              <a:buNone/>
            </a:pPr>
            <a:r>
              <a:rPr lang="en-US" sz="1050" dirty="0" smtClean="0">
                <a:hlinkClick r:id="rId2"/>
              </a:rPr>
              <a:t>https://cdn.rawgit.com/Zagagy/CalculatorJasmine/43b249dd/index.html</a:t>
            </a:r>
            <a:endParaRPr lang="en-US" sz="105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Some custom Jasmine’s Specs Running and testing this JS can be found at:</a:t>
            </a:r>
          </a:p>
          <a:p>
            <a:pPr marL="0" indent="0" algn="ctr">
              <a:buNone/>
            </a:pPr>
            <a:r>
              <a:rPr lang="en-US" sz="1050" dirty="0" smtClean="0">
                <a:hlinkClick r:id="rId3"/>
              </a:rPr>
              <a:t>https://cdn.rawgit.com/Zagagy/CalculatorJasmine/43b249dd/jasmine/SpecRunner.html</a:t>
            </a:r>
            <a:endParaRPr lang="en-US" sz="105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24" y="1885474"/>
            <a:ext cx="1718101" cy="179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13176"/>
            <a:ext cx="2756486" cy="119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Left Arrow 20"/>
          <p:cNvSpPr/>
          <p:nvPr/>
        </p:nvSpPr>
        <p:spPr>
          <a:xfrm rot="10800000">
            <a:off x="0" y="4365104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#3 – SE Practices in Calculator Project</a:t>
            </a:r>
          </a:p>
          <a:p>
            <a:r>
              <a:rPr lang="en-US" sz="2000" b="1" dirty="0" smtClean="0"/>
              <a:t>Reuse-oriented </a:t>
            </a:r>
            <a:r>
              <a:rPr lang="en-US" sz="2000" b="1" dirty="0"/>
              <a:t>software engineering</a:t>
            </a:r>
          </a:p>
          <a:p>
            <a:pPr lvl="1"/>
            <a:r>
              <a:rPr lang="en-US" sz="1600" dirty="0"/>
              <a:t>The system is assembled from existing components </a:t>
            </a:r>
            <a:r>
              <a:rPr lang="en-US" sz="1600" dirty="0" smtClean="0"/>
              <a:t>– </a:t>
            </a:r>
          </a:p>
          <a:p>
            <a:pPr lvl="2"/>
            <a:r>
              <a:rPr lang="en-US" sz="1200" dirty="0" smtClean="0"/>
              <a:t>I </a:t>
            </a:r>
            <a:r>
              <a:rPr lang="en-US" sz="1200" dirty="0"/>
              <a:t>have used an existing base project for the UI and styles, taken from: </a:t>
            </a:r>
            <a:r>
              <a:rPr lang="en-US" sz="1200" dirty="0">
                <a:hlinkClick r:id="rId2"/>
              </a:rPr>
              <a:t>http://www.siteforinfotech.com/2015/02/how-to-create-simple-calculator-using.html</a:t>
            </a:r>
            <a:endParaRPr lang="en-US" sz="1200" dirty="0"/>
          </a:p>
          <a:p>
            <a:endParaRPr lang="en-US" sz="2000" b="1" dirty="0" smtClean="0"/>
          </a:p>
          <a:p>
            <a:r>
              <a:rPr lang="en-US" sz="2000" b="1" dirty="0" smtClean="0"/>
              <a:t>MVC </a:t>
            </a:r>
            <a:r>
              <a:rPr lang="en-US" sz="2000" b="1" dirty="0"/>
              <a:t>pattern</a:t>
            </a:r>
          </a:p>
          <a:p>
            <a:pPr lvl="1"/>
            <a:r>
              <a:rPr lang="en-US" sz="1600" dirty="0" smtClean="0"/>
              <a:t>I</a:t>
            </a:r>
            <a:r>
              <a:rPr lang="en-US" sz="1600" dirty="0"/>
              <a:t> have changed the engine to work in an MVC Pattern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endParaRPr lang="en-US" sz="20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4873932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5362" name="Picture 2" descr="C:\Users\Ben\Desktop\MSC\calculatorjasmine\mv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664007"/>
            <a:ext cx="5231680" cy="255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#3 – SE Practices in Calculator Project</a:t>
            </a:r>
          </a:p>
          <a:p>
            <a:r>
              <a:rPr lang="en-US" sz="2000" b="1" dirty="0"/>
              <a:t>Tests Driven Development</a:t>
            </a:r>
          </a:p>
          <a:p>
            <a:pPr lvl="1"/>
            <a:r>
              <a:rPr lang="en-US" sz="1200" dirty="0"/>
              <a:t>I have created a few Jasmine TDDs prior to my coding, </a:t>
            </a:r>
            <a:endParaRPr lang="en-US" sz="1200" dirty="0" smtClean="0"/>
          </a:p>
          <a:p>
            <a:pPr lvl="1"/>
            <a:r>
              <a:rPr lang="en-US" sz="1200" dirty="0" smtClean="0"/>
              <a:t>the </a:t>
            </a:r>
            <a:r>
              <a:rPr lang="en-US" sz="1200" dirty="0"/>
              <a:t>TDDs first </a:t>
            </a:r>
            <a:r>
              <a:rPr lang="en-US" sz="1200" dirty="0" smtClean="0"/>
              <a:t>verified valid input and outputs.</a:t>
            </a:r>
          </a:p>
          <a:p>
            <a:pPr lvl="1"/>
            <a:r>
              <a:rPr lang="en-US" sz="1200" dirty="0" smtClean="0"/>
              <a:t>The TDDs also verified that invalid </a:t>
            </a:r>
            <a:r>
              <a:rPr lang="en-US" sz="1200" dirty="0"/>
              <a:t>input and output </a:t>
            </a:r>
            <a:r>
              <a:rPr lang="en-US" sz="1200" dirty="0" smtClean="0"/>
              <a:t>are returning errors.</a:t>
            </a:r>
          </a:p>
          <a:p>
            <a:pPr lvl="1"/>
            <a:endParaRPr lang="en-US" sz="1200" dirty="0"/>
          </a:p>
          <a:p>
            <a:r>
              <a:rPr lang="en-US" sz="2000" b="1" dirty="0" smtClean="0"/>
              <a:t>Sequence </a:t>
            </a:r>
            <a:r>
              <a:rPr lang="en-US" sz="2000" b="1" dirty="0"/>
              <a:t>Diagram</a:t>
            </a:r>
          </a:p>
          <a:p>
            <a:pPr lvl="1"/>
            <a:r>
              <a:rPr lang="en-US" sz="1200" dirty="0" smtClean="0"/>
              <a:t>I have created a Sequence Diagram In order to have better understanding of my application's flow and usage methods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4873932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6386" name="Picture 2" descr="C:\Users\Ben\Desktop\MSC\calculatorjasmine\seque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319061"/>
            <a:ext cx="3744416" cy="327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#3 – SE Practices in Calculator Project</a:t>
            </a:r>
          </a:p>
          <a:p>
            <a:r>
              <a:rPr lang="en-US" sz="2000" b="1" dirty="0"/>
              <a:t>Use Case Diagram</a:t>
            </a:r>
          </a:p>
          <a:p>
            <a:pPr lvl="1"/>
            <a:r>
              <a:rPr lang="en-US" sz="1200" dirty="0"/>
              <a:t>In order to have better understanding of my application's abilities and flows, I have created a Use Case Diagram to guide me through the development </a:t>
            </a:r>
            <a:r>
              <a:rPr lang="en-US" sz="1200" dirty="0" smtClean="0"/>
              <a:t>process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r>
              <a:rPr lang="en-US" sz="2000" b="1" dirty="0" smtClean="0"/>
              <a:t>Other</a:t>
            </a:r>
            <a:r>
              <a:rPr lang="en-US" sz="2000" b="1" dirty="0"/>
              <a:t> SE Practices used in this </a:t>
            </a:r>
            <a:r>
              <a:rPr lang="en-US" sz="2000" b="1" dirty="0" smtClean="0"/>
              <a:t>project:</a:t>
            </a:r>
          </a:p>
          <a:p>
            <a:pPr lvl="1"/>
            <a:r>
              <a:rPr lang="en-US" sz="1200" dirty="0" smtClean="0"/>
              <a:t>The Project’s Code is located in </a:t>
            </a:r>
            <a:r>
              <a:rPr lang="en-US" sz="1200" dirty="0" err="1" smtClean="0"/>
              <a:t>Github</a:t>
            </a:r>
            <a:r>
              <a:rPr lang="en-US" sz="1200" dirty="0" smtClean="0"/>
              <a:t> – Version Control System usage.</a:t>
            </a:r>
          </a:p>
          <a:p>
            <a:pPr lvl="1"/>
            <a:r>
              <a:rPr lang="en-US" sz="1200" dirty="0" smtClean="0"/>
              <a:t>Use Backlog for the tasks ahead</a:t>
            </a:r>
          </a:p>
          <a:p>
            <a:pPr lvl="1"/>
            <a:r>
              <a:rPr lang="en-US" sz="1200" dirty="0" smtClean="0"/>
              <a:t>Divide those tasks into User Stories</a:t>
            </a:r>
          </a:p>
          <a:p>
            <a:pPr lvl="1"/>
            <a:r>
              <a:rPr lang="en-US" sz="1200" dirty="0" smtClean="0"/>
              <a:t>Assign the US onto different sprints.</a:t>
            </a:r>
            <a:br>
              <a:rPr lang="en-US" sz="1200" dirty="0" smtClean="0"/>
            </a:br>
            <a:endParaRPr lang="en-US" sz="12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4873932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7410" name="Picture 2" descr="C:\Users\Ben\Desktop\MSC\calculatorjasmine\UsecaseDiaga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53940"/>
            <a:ext cx="3816424" cy="259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#4 – SE Practices in Jasmine</a:t>
            </a:r>
          </a:p>
          <a:p>
            <a:r>
              <a:rPr lang="en-US" sz="1800" b="1" dirty="0" smtClean="0"/>
              <a:t>TDDs</a:t>
            </a:r>
            <a:r>
              <a:rPr lang="en-US" sz="1400" dirty="0"/>
              <a:t> </a:t>
            </a:r>
          </a:p>
          <a:p>
            <a:pPr lvl="1"/>
            <a:r>
              <a:rPr lang="en-US" sz="1100" dirty="0"/>
              <a:t>The project's main purpose is to give TDD abilities to JS </a:t>
            </a:r>
            <a:r>
              <a:rPr lang="en-US" sz="1100" dirty="0" smtClean="0"/>
              <a:t>Developers</a:t>
            </a:r>
          </a:p>
          <a:p>
            <a:r>
              <a:rPr lang="en-US" sz="1800" b="1" dirty="0" smtClean="0"/>
              <a:t>Version Control System</a:t>
            </a:r>
          </a:p>
          <a:p>
            <a:pPr lvl="1"/>
            <a:r>
              <a:rPr lang="en-US" sz="1100" dirty="0" smtClean="0"/>
              <a:t>the Entire JASMINE Project is saved and handled using </a:t>
            </a:r>
            <a:r>
              <a:rPr lang="en-US" sz="1100" dirty="0" err="1" smtClean="0"/>
              <a:t>GitHub</a:t>
            </a:r>
            <a:endParaRPr lang="en-US" sz="1100" dirty="0" smtClean="0"/>
          </a:p>
          <a:p>
            <a:r>
              <a:rPr lang="en-US" sz="1800" b="1" dirty="0"/>
              <a:t>Reuse</a:t>
            </a:r>
            <a:r>
              <a:rPr lang="en-US" sz="1400" dirty="0"/>
              <a:t> </a:t>
            </a:r>
            <a:endParaRPr lang="en-US" sz="1400" dirty="0" smtClean="0"/>
          </a:p>
          <a:p>
            <a:pPr lvl="1"/>
            <a:r>
              <a:rPr lang="en-US" sz="1100" dirty="0"/>
              <a:t>reuses multiple existing technologies from the web and JS </a:t>
            </a:r>
            <a:r>
              <a:rPr lang="en-US" sz="1100" dirty="0" smtClean="0"/>
              <a:t>world (node JS, Ruby etc.)</a:t>
            </a:r>
          </a:p>
          <a:p>
            <a:r>
              <a:rPr lang="en-US" sz="1800" b="1" dirty="0"/>
              <a:t>Backlog for Raised </a:t>
            </a:r>
            <a:r>
              <a:rPr lang="en-US" sz="1800" b="1" dirty="0" smtClean="0"/>
              <a:t>issues</a:t>
            </a:r>
          </a:p>
          <a:p>
            <a:pPr lvl="1"/>
            <a:r>
              <a:rPr lang="en-US" sz="1400" dirty="0" smtClean="0"/>
              <a:t>Can be found at: </a:t>
            </a:r>
            <a:r>
              <a:rPr lang="en-US" sz="1050" dirty="0" smtClean="0">
                <a:hlinkClick r:id="rId2"/>
              </a:rPr>
              <a:t>https://github.com/jasmine/jasmine/issues</a:t>
            </a:r>
            <a:endParaRPr lang="en-US" sz="1050" dirty="0"/>
          </a:p>
          <a:p>
            <a:r>
              <a:rPr lang="en-US" sz="1800" b="1" dirty="0"/>
              <a:t>Backlog for future </a:t>
            </a:r>
            <a:r>
              <a:rPr lang="en-US" sz="1800" b="1" dirty="0" smtClean="0"/>
              <a:t>releases</a:t>
            </a:r>
          </a:p>
          <a:p>
            <a:pPr lvl="1"/>
            <a:r>
              <a:rPr lang="en-US" sz="1400" dirty="0" smtClean="0"/>
              <a:t>Can be found at: </a:t>
            </a:r>
            <a:r>
              <a:rPr lang="en-US" sz="1050" dirty="0" smtClean="0">
                <a:hlinkClick r:id="rId3"/>
              </a:rPr>
              <a:t>https://www.pivotaltracker.com/n/projects/10606</a:t>
            </a:r>
            <a:endParaRPr lang="en-US" sz="1050" dirty="0" smtClean="0"/>
          </a:p>
          <a:p>
            <a:r>
              <a:rPr lang="en-US" sz="2000" b="1" dirty="0"/>
              <a:t>Use of Iterations(Sprints) of a </a:t>
            </a:r>
            <a:r>
              <a:rPr lang="en-US" sz="2000" b="1" dirty="0" smtClean="0"/>
              <a:t>week</a:t>
            </a:r>
          </a:p>
          <a:p>
            <a:pPr lvl="1"/>
            <a:r>
              <a:rPr lang="en-US" sz="1400" dirty="0" smtClean="0"/>
              <a:t>Can be found at: </a:t>
            </a:r>
            <a:r>
              <a:rPr lang="en-US" sz="1050" dirty="0" smtClean="0">
                <a:hlinkClick r:id="rId4"/>
              </a:rPr>
              <a:t>https://www.pivotaltracker.com/reports/v2/projects/10606/iterations/current</a:t>
            </a:r>
            <a:endParaRPr lang="en-US" sz="105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5445223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#4 – SE Practices in Jasmine</a:t>
            </a:r>
          </a:p>
          <a:p>
            <a:r>
              <a:rPr lang="en-US" sz="1800" b="1" dirty="0" smtClean="0"/>
              <a:t>Burn-up Chart</a:t>
            </a:r>
          </a:p>
          <a:p>
            <a:pPr lvl="1"/>
            <a:r>
              <a:rPr lang="en-US" sz="1500" dirty="0" smtClean="0"/>
              <a:t>Shows </a:t>
            </a:r>
            <a:r>
              <a:rPr lang="en-US" sz="1500" dirty="0"/>
              <a:t>how much work has been completed, and the total amount of </a:t>
            </a:r>
            <a:r>
              <a:rPr lang="en-US" sz="1500" dirty="0" smtClean="0"/>
              <a:t>work, can be found at:</a:t>
            </a:r>
          </a:p>
          <a:p>
            <a:pPr marL="457200" lvl="1" indent="0">
              <a:buNone/>
            </a:pPr>
            <a:r>
              <a:rPr lang="en-US" sz="900" dirty="0" smtClean="0">
                <a:hlinkClick r:id="rId2"/>
              </a:rPr>
              <a:t>https://www.pivotaltracker.com/reports/v2/projects/10606/overview?selected_tab=burnup</a:t>
            </a:r>
            <a:endParaRPr lang="en-US" sz="900" dirty="0" smtClean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 smtClean="0"/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Cumulative Flow Chart</a:t>
            </a:r>
          </a:p>
          <a:p>
            <a:pPr lvl="1"/>
            <a:r>
              <a:rPr lang="en-US" sz="1500" dirty="0"/>
              <a:t>Allows the team to visualize their effort and the project </a:t>
            </a:r>
            <a:r>
              <a:rPr lang="en-US" sz="1500" dirty="0" smtClean="0"/>
              <a:t>progress, can be found at:</a:t>
            </a:r>
          </a:p>
          <a:p>
            <a:pPr marL="457200" lvl="1" indent="0">
              <a:buNone/>
            </a:pPr>
            <a:r>
              <a:rPr lang="en-US" sz="900" dirty="0" smtClean="0">
                <a:hlinkClick r:id="rId2"/>
              </a:rPr>
              <a:t>https://www.pivotaltracker.com/reports/v2/projects/10606/overview?selected_tab=burnup</a:t>
            </a:r>
            <a:endParaRPr lang="en-US" sz="900" dirty="0" smtClean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5445223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24608"/>
            <a:ext cx="27908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9126"/>
            <a:ext cx="3501953" cy="186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0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#4 – SE Practices in Jasmine</a:t>
            </a:r>
          </a:p>
          <a:p>
            <a:r>
              <a:rPr lang="en-US" sz="1800" b="1" dirty="0" smtClean="0"/>
              <a:t>Story </a:t>
            </a:r>
            <a:r>
              <a:rPr lang="en-US" sz="1800" b="1" dirty="0"/>
              <a:t>Points</a:t>
            </a:r>
            <a:r>
              <a:rPr lang="en-US" sz="1800" dirty="0"/>
              <a:t>, </a:t>
            </a:r>
            <a:r>
              <a:rPr lang="en-US" sz="1800" b="1" dirty="0" smtClean="0"/>
              <a:t>Acceptance </a:t>
            </a:r>
            <a:r>
              <a:rPr lang="en-US" sz="1800" b="1" dirty="0"/>
              <a:t>Criteria</a:t>
            </a:r>
            <a:r>
              <a:rPr lang="en-US" sz="1800" dirty="0"/>
              <a:t>, </a:t>
            </a:r>
            <a:r>
              <a:rPr lang="en-US" sz="1800" b="1" dirty="0"/>
              <a:t>Tasks</a:t>
            </a:r>
            <a:r>
              <a:rPr lang="en-US" sz="1800" dirty="0"/>
              <a:t> and </a:t>
            </a:r>
            <a:r>
              <a:rPr lang="en-US" sz="1800" b="1" dirty="0"/>
              <a:t>US</a:t>
            </a:r>
            <a:r>
              <a:rPr lang="en-US" sz="1800" dirty="0"/>
              <a:t> within each </a:t>
            </a:r>
            <a:r>
              <a:rPr lang="en-US" sz="1800" b="1" dirty="0"/>
              <a:t>iteration</a:t>
            </a:r>
            <a:endParaRPr lang="en-US" sz="900" b="1" dirty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eft Arrow 17"/>
          <p:cNvSpPr/>
          <p:nvPr/>
        </p:nvSpPr>
        <p:spPr>
          <a:xfrm rot="10800000">
            <a:off x="0" y="5445223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482" name="Picture 2" descr="C:\Users\Ben\Desktop\MSC\calculatorjasmine\jasmineBacklogCont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8088"/>
            <a:ext cx="3960440" cy="49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Jasmine</a:t>
            </a:r>
            <a:r>
              <a:rPr lang="en-US" sz="2400" dirty="0"/>
              <a:t> is </a:t>
            </a:r>
            <a:r>
              <a:rPr lang="en-US" sz="2400" dirty="0" smtClean="0"/>
              <a:t>an open source </a:t>
            </a:r>
            <a:r>
              <a:rPr lang="en-US" sz="2400" dirty="0"/>
              <a:t>JavaScript Testing </a:t>
            </a:r>
            <a:r>
              <a:rPr lang="en-US" sz="2400" dirty="0" smtClean="0"/>
              <a:t>Framework.</a:t>
            </a:r>
            <a:endParaRPr lang="en-US" sz="2400" dirty="0"/>
          </a:p>
          <a:p>
            <a:r>
              <a:rPr lang="en-US" sz="2400" b="1" dirty="0"/>
              <a:t>Jasmine</a:t>
            </a:r>
            <a:r>
              <a:rPr lang="en-US" sz="2400" dirty="0"/>
              <a:t> is a Behavior Driven Development testing framework for JavaScript.</a:t>
            </a:r>
          </a:p>
          <a:p>
            <a:r>
              <a:rPr lang="en-US" sz="2400" b="1" dirty="0" smtClean="0"/>
              <a:t>Jasmine</a:t>
            </a:r>
            <a:r>
              <a:rPr lang="en-US" sz="2400" dirty="0" smtClean="0"/>
              <a:t> is a self-contained framework (no dependencies)</a:t>
            </a:r>
          </a:p>
          <a:p>
            <a:r>
              <a:rPr lang="en-US" sz="2400" b="1" dirty="0" smtClean="0"/>
              <a:t>Jasmine </a:t>
            </a:r>
            <a:r>
              <a:rPr lang="en-US" sz="2400" dirty="0" smtClean="0"/>
              <a:t>aims </a:t>
            </a:r>
            <a:r>
              <a:rPr lang="en-US" sz="2400" dirty="0"/>
              <a:t>to run on any JavaScript-enabled platform, to not intrude on the application nor the </a:t>
            </a:r>
            <a:r>
              <a:rPr lang="en-US" sz="2400" dirty="0" smtClean="0"/>
              <a:t>IDE</a:t>
            </a:r>
          </a:p>
          <a:p>
            <a:r>
              <a:rPr lang="en-US" sz="2400" b="1" dirty="0" smtClean="0"/>
              <a:t>Jasmine </a:t>
            </a:r>
            <a:r>
              <a:rPr lang="en-US" sz="2400" dirty="0" smtClean="0"/>
              <a:t>has an easy-to-read </a:t>
            </a:r>
            <a:r>
              <a:rPr lang="en-US" sz="2400" dirty="0"/>
              <a:t>syntax. </a:t>
            </a:r>
            <a:endParaRPr lang="en-US" sz="2400" dirty="0" smtClean="0"/>
          </a:p>
          <a:p>
            <a:endParaRPr lang="en-US" sz="1600" dirty="0" smtClean="0"/>
          </a:p>
          <a:p>
            <a:r>
              <a:rPr lang="en-US" sz="1600" dirty="0" smtClean="0"/>
              <a:t>Jasmine's </a:t>
            </a:r>
            <a:r>
              <a:rPr lang="en-US" sz="1600" dirty="0"/>
              <a:t>Documentation &amp; guides can be found </a:t>
            </a:r>
            <a:r>
              <a:rPr lang="en-US" sz="1600" dirty="0" smtClean="0"/>
              <a:t>at:</a:t>
            </a:r>
          </a:p>
          <a:p>
            <a:pPr marL="0" indent="0">
              <a:buNone/>
            </a:pPr>
            <a:r>
              <a:rPr lang="en-US" sz="1600" dirty="0" smtClean="0"/>
              <a:t>     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://jasmine.github.io</a:t>
            </a: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437786" y="1628799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9" y="3501008"/>
            <a:ext cx="2917441" cy="242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148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#5 &amp; 6 – Find Jasmine Open Issues Candidate and investigate it.</a:t>
            </a:r>
          </a:p>
          <a:p>
            <a:pPr marL="0" indent="0" algn="ctr">
              <a:buNone/>
            </a:pPr>
            <a:endParaRPr lang="en-US" sz="2000" i="1" dirty="0" smtClean="0"/>
          </a:p>
          <a:p>
            <a:r>
              <a:rPr lang="en-US" sz="1800" b="1" dirty="0" smtClean="0"/>
              <a:t>Jasmine open issues list can be found at:</a:t>
            </a:r>
          </a:p>
          <a:p>
            <a:pPr marL="0" indent="0" algn="ctr">
              <a:buNone/>
            </a:pPr>
            <a:r>
              <a:rPr lang="en-US" sz="1050" b="1" dirty="0" smtClean="0">
                <a:hlinkClick r:id="rId2"/>
              </a:rPr>
              <a:t>https://github.com/jasmine/jasmine/issues</a:t>
            </a:r>
            <a:endParaRPr lang="en-US" sz="1050" b="1" dirty="0"/>
          </a:p>
          <a:p>
            <a:pPr marL="457200" lvl="1" indent="0">
              <a:buNone/>
            </a:pPr>
            <a:endParaRPr lang="en-US" sz="900" dirty="0" smtClean="0"/>
          </a:p>
          <a:p>
            <a:r>
              <a:rPr lang="en-US" sz="1400" dirty="0" smtClean="0"/>
              <a:t>I was impressed as for a </a:t>
            </a:r>
            <a:r>
              <a:rPr lang="en-US" sz="1400" dirty="0"/>
              <a:t>framework with tens of thousands of </a:t>
            </a:r>
            <a:r>
              <a:rPr lang="en-US" sz="1400" dirty="0" smtClean="0"/>
              <a:t>users, to have such a low amount of </a:t>
            </a:r>
            <a:r>
              <a:rPr lang="en-US" sz="1400" b="1" dirty="0" smtClean="0"/>
              <a:t>32</a:t>
            </a:r>
            <a:r>
              <a:rPr lang="en-US" sz="1400" dirty="0" smtClean="0"/>
              <a:t> open issues is really admirable.</a:t>
            </a:r>
            <a:endParaRPr lang="en-US" sz="1400" dirty="0"/>
          </a:p>
          <a:p>
            <a:r>
              <a:rPr lang="en-US" sz="1400" dirty="0"/>
              <a:t>I have found the following issue(#1317),I believe that using my abilities and experience I will be able to fix </a:t>
            </a:r>
            <a:r>
              <a:rPr lang="en-US" sz="1400" dirty="0" smtClean="0"/>
              <a:t>in a quick and efficient way.</a:t>
            </a: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1400" dirty="0" smtClean="0"/>
              <a:t>The issue is basically </a:t>
            </a:r>
            <a:r>
              <a:rPr lang="en-US" sz="1400" dirty="0"/>
              <a:t>saying that </a:t>
            </a:r>
            <a:r>
              <a:rPr lang="en-US" sz="1400" dirty="0" smtClean="0"/>
              <a:t>there is a need for  </a:t>
            </a:r>
            <a:r>
              <a:rPr lang="en-US" sz="1400" dirty="0"/>
              <a:t>the “</a:t>
            </a:r>
            <a:r>
              <a:rPr lang="en-US" sz="1400" b="1" dirty="0" err="1"/>
              <a:t>toThrowError</a:t>
            </a:r>
            <a:r>
              <a:rPr lang="en-US" sz="1400" dirty="0"/>
              <a:t>” function </a:t>
            </a:r>
            <a:r>
              <a:rPr lang="en-US" sz="1400" dirty="0" smtClean="0"/>
              <a:t> to be </a:t>
            </a:r>
            <a:r>
              <a:rPr lang="en-US" sz="1400" dirty="0"/>
              <a:t>used without any arguments (in </a:t>
            </a:r>
            <a:r>
              <a:rPr lang="en-US" sz="1400" dirty="0" smtClean="0"/>
              <a:t>other words - to </a:t>
            </a:r>
            <a:r>
              <a:rPr lang="en-US" sz="1400" dirty="0"/>
              <a:t>overload it with an empty implementation)</a:t>
            </a:r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1506" name="Picture 2" descr="C:\Users\Ben\Desktop\MSC\calculatorjasmine\openIss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38872"/>
            <a:ext cx="3188087" cy="29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eft Arrow 22"/>
          <p:cNvSpPr/>
          <p:nvPr/>
        </p:nvSpPr>
        <p:spPr>
          <a:xfrm rot="10800000">
            <a:off x="1582486" y="3894834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79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pPr marL="457200" lvl="1" indent="0">
              <a:buNone/>
            </a:pPr>
            <a:endParaRPr lang="en-US" sz="900" dirty="0" smtClean="0"/>
          </a:p>
          <a:p>
            <a:r>
              <a:rPr lang="en-US" sz="1400" dirty="0"/>
              <a:t>I have looked for usages for the “</a:t>
            </a:r>
            <a:r>
              <a:rPr lang="en-US" sz="1400" dirty="0" err="1"/>
              <a:t>toThrowError</a:t>
            </a:r>
            <a:r>
              <a:rPr lang="en-US" sz="1400" dirty="0"/>
              <a:t>” function in </a:t>
            </a:r>
            <a:r>
              <a:rPr lang="en-US" sz="1400" dirty="0" smtClean="0"/>
              <a:t>Google, I have came to the following </a:t>
            </a:r>
            <a:r>
              <a:rPr lang="en-US" sz="1400" dirty="0" err="1" smtClean="0"/>
              <a:t>StackOverflow</a:t>
            </a:r>
            <a:r>
              <a:rPr lang="en-US" sz="1400" dirty="0" smtClean="0"/>
              <a:t> Page</a:t>
            </a:r>
          </a:p>
          <a:p>
            <a:pPr marL="0" indent="0" algn="ctr">
              <a:buNone/>
            </a:pPr>
            <a:r>
              <a:rPr lang="en-US" sz="1100" dirty="0" smtClean="0">
                <a:hlinkClick r:id="rId2"/>
              </a:rPr>
              <a:t>https://stackoverflow.com/questions/21221697/using-tothrowerror-in-jasmine</a:t>
            </a:r>
            <a:endParaRPr lang="en-US" sz="1100" dirty="0" smtClean="0"/>
          </a:p>
          <a:p>
            <a:r>
              <a:rPr lang="en-US" sz="1400" dirty="0" smtClean="0"/>
              <a:t>The “</a:t>
            </a:r>
            <a:r>
              <a:rPr lang="en-US" sz="1400" dirty="0" err="1" smtClean="0"/>
              <a:t>toThrowError</a:t>
            </a:r>
            <a:r>
              <a:rPr lang="en-US" sz="1400" dirty="0"/>
              <a:t>” function is used to </a:t>
            </a:r>
            <a:r>
              <a:rPr lang="en-US" sz="1400" b="1" dirty="0"/>
              <a:t>catch </a:t>
            </a:r>
            <a:r>
              <a:rPr lang="en-US" sz="1400" b="1" dirty="0" err="1"/>
              <a:t>js</a:t>
            </a:r>
            <a:r>
              <a:rPr lang="en-US" sz="1400" b="1" dirty="0"/>
              <a:t> thrown errors </a:t>
            </a:r>
            <a:r>
              <a:rPr lang="en-US" sz="1400" dirty="0"/>
              <a:t>using </a:t>
            </a:r>
            <a:r>
              <a:rPr lang="en-US" sz="1400" dirty="0" smtClean="0"/>
              <a:t>jasmine</a:t>
            </a:r>
          </a:p>
          <a:p>
            <a:r>
              <a:rPr lang="en-US" sz="1400" dirty="0" err="1"/>
              <a:t>toThrowError</a:t>
            </a:r>
            <a:r>
              <a:rPr lang="en-US" sz="1400" dirty="0"/>
              <a:t> matcher takes 1 or 2 parameters</a:t>
            </a:r>
          </a:p>
          <a:p>
            <a:pPr lvl="2"/>
            <a:r>
              <a:rPr lang="en-US" sz="1050" dirty="0"/>
              <a:t>1 Parameter - Either exception message or exception type</a:t>
            </a:r>
          </a:p>
          <a:p>
            <a:pPr lvl="2"/>
            <a:r>
              <a:rPr lang="en-US" sz="1050" dirty="0"/>
              <a:t>2 Parameters - Exception type and Exception message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953191"/>
            <a:ext cx="45529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39952" y="3993344"/>
            <a:ext cx="26642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92352" y="5332565"/>
            <a:ext cx="43841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pPr marL="457200" lvl="1" indent="0">
              <a:buNone/>
            </a:pPr>
            <a:endParaRPr lang="en-US" sz="900" dirty="0" smtClean="0"/>
          </a:p>
          <a:p>
            <a:r>
              <a:rPr lang="en-US" sz="1400" dirty="0"/>
              <a:t>I will now reproduce this issue using the Jasmine calculator application that I have created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In </a:t>
            </a:r>
            <a:r>
              <a:rPr lang="en-US" sz="1400" dirty="0"/>
              <a:t>my sample project, I have added a new button that throws an Error.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/>
              <a:t>I will use the Jasmine Project I had to call it as follows:</a:t>
            </a:r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31977"/>
            <a:ext cx="30194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35297"/>
            <a:ext cx="30861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1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pPr marL="457200" lvl="1" indent="0">
              <a:buNone/>
            </a:pPr>
            <a:endParaRPr lang="en-US" sz="900" dirty="0" smtClean="0"/>
          </a:p>
          <a:p>
            <a:r>
              <a:rPr lang="en-US" sz="1400" dirty="0" smtClean="0"/>
              <a:t>I will now reproduce this issue using the Jasmine calculator application that I have created.</a:t>
            </a:r>
          </a:p>
          <a:p>
            <a:r>
              <a:rPr lang="en-US" sz="1400" dirty="0" smtClean="0"/>
              <a:t>In my sample project, I have added a new button that throws an Error.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 will use the Jasmine Project I had to call it as follows:</a:t>
            </a:r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31977"/>
            <a:ext cx="30194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35297"/>
            <a:ext cx="30861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91675" y="6218148"/>
            <a:ext cx="5652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idea behind this test case is that if the bug issue wasn’t happening, both expect sections should return the same result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83968" y="4293096"/>
            <a:ext cx="26642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283968" y="5517231"/>
            <a:ext cx="26642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r>
              <a:rPr lang="en-US" sz="1400" dirty="0" smtClean="0"/>
              <a:t>When </a:t>
            </a:r>
            <a:r>
              <a:rPr lang="en-US" sz="1400" dirty="0"/>
              <a:t>using this function I get the following error message for the second </a:t>
            </a:r>
            <a:r>
              <a:rPr lang="en-US" sz="1400" dirty="0" smtClean="0"/>
              <a:t>function(the one that was called without an argument):</a:t>
            </a:r>
          </a:p>
          <a:p>
            <a:pPr marL="0" indent="0">
              <a:buNone/>
            </a:pPr>
            <a:r>
              <a:rPr lang="en-US" sz="1400" b="1" dirty="0" smtClean="0"/>
              <a:t>"</a:t>
            </a:r>
            <a:r>
              <a:rPr lang="en-US" sz="1400" b="1" dirty="0"/>
              <a:t>Expected function not to throw an Error, but it threw Error."</a:t>
            </a:r>
            <a:r>
              <a:rPr lang="en-US" sz="1400" dirty="0"/>
              <a:t> 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In Jasmine’s Core Code:</a:t>
            </a:r>
          </a:p>
          <a:p>
            <a:pPr marL="0" indent="0">
              <a:buNone/>
            </a:pPr>
            <a:r>
              <a:rPr lang="en-US" sz="1400" dirty="0" smtClean="0"/>
              <a:t>Jasmine </a:t>
            </a:r>
            <a:r>
              <a:rPr lang="en-US" sz="1400" dirty="0"/>
              <a:t>error checking function called “</a:t>
            </a:r>
            <a:r>
              <a:rPr lang="en-US" sz="1400" dirty="0" err="1"/>
              <a:t>getMatcher</a:t>
            </a:r>
            <a:r>
              <a:rPr lang="en-US" sz="1400" dirty="0"/>
              <a:t>()" has the following if statements: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28029"/>
            <a:ext cx="42195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139952" y="3139210"/>
            <a:ext cx="18002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55975" y="4715851"/>
            <a:ext cx="203777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56176" y="2928426"/>
            <a:ext cx="22106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As we can see – </a:t>
            </a:r>
          </a:p>
          <a:p>
            <a:r>
              <a:rPr lang="en-US" i="1" dirty="0" smtClean="0"/>
              <a:t>this code doesn’t handle </a:t>
            </a:r>
          </a:p>
          <a:p>
            <a:r>
              <a:rPr lang="en-US" i="1" dirty="0" smtClean="0"/>
              <a:t>arguments list of the size 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60232" y="4639036"/>
            <a:ext cx="2210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We can also see that the first argument is always the expected error type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83968" y="5044534"/>
            <a:ext cx="203777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55975" y="3468022"/>
            <a:ext cx="1702966" cy="7530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7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7" grpId="0"/>
      <p:bldP spid="29" grpId="0"/>
      <p:bldP spid="30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r>
              <a:rPr lang="en-US" sz="1400" dirty="0"/>
              <a:t>My plan is to add another case for the </a:t>
            </a:r>
            <a:r>
              <a:rPr lang="en-US" sz="1400" dirty="0" err="1"/>
              <a:t>getMatcher</a:t>
            </a:r>
            <a:r>
              <a:rPr lang="en-US" sz="1400" dirty="0"/>
              <a:t> function, This case will handle arguments list of size 1.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5009"/>
            <a:ext cx="43719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211960" y="2348880"/>
            <a:ext cx="180020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84168" y="1999063"/>
            <a:ext cx="248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expected this small </a:t>
            </a:r>
            <a:r>
              <a:rPr lang="en-US" dirty="0" smtClean="0"/>
              <a:t>change fixed </a:t>
            </a:r>
            <a:r>
              <a:rPr lang="en-US" dirty="0"/>
              <a:t>the issue.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30624" y="3264365"/>
            <a:ext cx="5417840" cy="28931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If </a:t>
            </a:r>
            <a:r>
              <a:rPr lang="en-US" sz="1600" dirty="0"/>
              <a:t>it was my </a:t>
            </a:r>
            <a:r>
              <a:rPr lang="en-US" sz="1600" dirty="0" smtClean="0"/>
              <a:t>code-base I </a:t>
            </a:r>
            <a:r>
              <a:rPr lang="en-US" sz="1600" dirty="0"/>
              <a:t>would have fixed this issue </a:t>
            </a:r>
            <a:r>
              <a:rPr lang="en-US" sz="1600" dirty="0" smtClean="0"/>
              <a:t>differently.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 </a:t>
            </a:r>
            <a:r>
              <a:rPr lang="en-US" sz="1600" dirty="0"/>
              <a:t>would rather use a switch statement instead of the 3 different “if” </a:t>
            </a:r>
            <a:r>
              <a:rPr lang="en-US" sz="1600" dirty="0" smtClean="0"/>
              <a:t>statements… but: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 </a:t>
            </a:r>
            <a:r>
              <a:rPr lang="en-US" sz="1600" dirty="0"/>
              <a:t>have tried to have a fix with as small amount of lines as </a:t>
            </a:r>
            <a:r>
              <a:rPr lang="en-US" sz="1600" dirty="0" smtClean="0"/>
              <a:t>possible (to increase my fix’s chances to be merged to Jasmine’s Master)</a:t>
            </a:r>
          </a:p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 </a:t>
            </a:r>
            <a:r>
              <a:rPr lang="en-US" sz="1600" dirty="0"/>
              <a:t>have seen through the entire code in Jasmine’s source that multiple “if else” statements are used</a:t>
            </a:r>
          </a:p>
        </p:txBody>
      </p:sp>
    </p:spTree>
    <p:extLst>
      <p:ext uri="{BB962C8B-B14F-4D97-AF65-F5344CB8AC3E}">
        <p14:creationId xmlns:p14="http://schemas.microsoft.com/office/powerpoint/2010/main" val="15129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r>
              <a:rPr lang="en-US" sz="1400" b="1" dirty="0"/>
              <a:t>Preparing a local environment for conducting the </a:t>
            </a:r>
            <a:r>
              <a:rPr lang="en-US" sz="1400" b="1" dirty="0" smtClean="0"/>
              <a:t>change</a:t>
            </a:r>
            <a:endParaRPr lang="en-US" sz="1400" b="1" dirty="0"/>
          </a:p>
          <a:p>
            <a:pPr lvl="1"/>
            <a:r>
              <a:rPr lang="en-US" sz="1200" dirty="0"/>
              <a:t>I have cloned the Jasmine Repository to my local environment. </a:t>
            </a:r>
            <a:endParaRPr lang="en-US" sz="1200" dirty="0" smtClean="0"/>
          </a:p>
          <a:p>
            <a:pPr lvl="1"/>
            <a:r>
              <a:rPr lang="en-US" sz="1200" dirty="0" smtClean="0"/>
              <a:t>I </a:t>
            </a:r>
            <a:r>
              <a:rPr lang="en-US" sz="1200" dirty="0"/>
              <a:t>have set my change in to the correct location of the </a:t>
            </a:r>
            <a:r>
              <a:rPr lang="en-US" sz="1200" dirty="0" err="1"/>
              <a:t>getMatcher</a:t>
            </a:r>
            <a:r>
              <a:rPr lang="en-US" sz="1200" dirty="0"/>
              <a:t>() </a:t>
            </a:r>
            <a:r>
              <a:rPr lang="en-US" sz="1200" dirty="0" smtClean="0"/>
              <a:t>function, located at:</a:t>
            </a:r>
          </a:p>
          <a:p>
            <a:pPr lvl="2"/>
            <a:r>
              <a:rPr lang="en-US" sz="1000" dirty="0" smtClean="0"/>
              <a:t>jasmine/</a:t>
            </a:r>
            <a:r>
              <a:rPr lang="en-US" sz="1000" dirty="0" err="1" smtClean="0"/>
              <a:t>src</a:t>
            </a:r>
            <a:r>
              <a:rPr lang="en-US" sz="1000" dirty="0" smtClean="0"/>
              <a:t>/core/matchers/toThrowError.js</a:t>
            </a:r>
          </a:p>
          <a:p>
            <a:r>
              <a:rPr lang="en-US" sz="1400" b="1" dirty="0" smtClean="0"/>
              <a:t>Pushing my Fix</a:t>
            </a:r>
            <a:endParaRPr lang="en-US" sz="1400" dirty="0" smtClean="0"/>
          </a:p>
          <a:p>
            <a:pPr lvl="1"/>
            <a:r>
              <a:rPr lang="en-US" sz="1200" dirty="0" smtClean="0"/>
              <a:t>I have tried to push my fix according to the following instructions:</a:t>
            </a:r>
          </a:p>
          <a:p>
            <a:pPr lvl="2"/>
            <a:r>
              <a:rPr lang="en-US" sz="800" dirty="0" smtClean="0">
                <a:hlinkClick r:id="rId2"/>
              </a:rPr>
              <a:t>https://github.com/jasmine/jasmine/blob/master/.github/CONTRIBUTING.md</a:t>
            </a:r>
            <a:endParaRPr lang="en-US" sz="800" dirty="0" smtClean="0"/>
          </a:p>
          <a:p>
            <a:pPr lvl="1"/>
            <a:endParaRPr lang="en-US" sz="1200" dirty="0" smtClean="0"/>
          </a:p>
          <a:p>
            <a:pPr lvl="1"/>
            <a:r>
              <a:rPr lang="en-US" sz="1200" dirty="0" smtClean="0"/>
              <a:t>I received a </a:t>
            </a:r>
            <a:r>
              <a:rPr lang="en-US" sz="1200" dirty="0"/>
              <a:t> “Permission denied” </a:t>
            </a:r>
            <a:r>
              <a:rPr lang="en-US" sz="1200" dirty="0" smtClean="0"/>
              <a:t>answer (it was </a:t>
            </a:r>
            <a:r>
              <a:rPr lang="en-US" sz="1200" dirty="0"/>
              <a:t>On the </a:t>
            </a:r>
            <a:r>
              <a:rPr lang="en-US" sz="1200" dirty="0" smtClean="0"/>
              <a:t>23.6.17)</a:t>
            </a:r>
          </a:p>
          <a:p>
            <a:pPr lvl="2"/>
            <a:r>
              <a:rPr lang="en-US" sz="1000" dirty="0" smtClean="0"/>
              <a:t>Following the Permission denied answer, I have contacted Jasmine’s repository owner in order to receive the correct permissions in order to proceed.</a:t>
            </a:r>
          </a:p>
          <a:p>
            <a:pPr lvl="1"/>
            <a:r>
              <a:rPr lang="en-US" sz="1200" dirty="0" smtClean="0"/>
              <a:t>At the 15.7.17 I have received those permissions and tried to generate a “pull request” for my changes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My first try failed , I didn’t run any of Jasmine’s TDDs prior to my pull request and build, ironically failed on TDDs for TDDs framework </a:t>
            </a:r>
            <a:r>
              <a:rPr lang="en-US" sz="1400" dirty="0" smtClean="0">
                <a:sym typeface="Wingdings" pitchFamily="2" charset="2"/>
              </a:rPr>
              <a:t></a:t>
            </a:r>
          </a:p>
          <a:p>
            <a:pPr lvl="1"/>
            <a:endParaRPr lang="en-US" sz="1400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6626" name="Picture 2" descr="C:\Users\Ben\Desktop\MSC\calculatorjasmine\error_spec_following_fi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94" y="4362676"/>
            <a:ext cx="4472037" cy="18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Execution:</a:t>
            </a:r>
          </a:p>
          <a:p>
            <a:pPr marL="0" indent="0" algn="ctr">
              <a:buNone/>
            </a:pPr>
            <a:r>
              <a:rPr lang="en-US" sz="2000" i="1" dirty="0" smtClean="0"/>
              <a:t>US #7 – Fix the Open Issue</a:t>
            </a:r>
            <a:r>
              <a:rPr lang="en-US" sz="1800" b="1" dirty="0" smtClean="0"/>
              <a:t>:</a:t>
            </a:r>
          </a:p>
          <a:p>
            <a:r>
              <a:rPr lang="en-US" sz="1400" b="1" dirty="0" smtClean="0"/>
              <a:t>Pushing my Fix</a:t>
            </a:r>
            <a:endParaRPr lang="en-US" sz="1400" dirty="0" smtClean="0"/>
          </a:p>
          <a:p>
            <a:pPr lvl="1"/>
            <a:r>
              <a:rPr lang="en-US" sz="1400" dirty="0" smtClean="0">
                <a:sym typeface="Wingdings" pitchFamily="2" charset="2"/>
              </a:rPr>
              <a:t>I have found the co-responding test-case and updated it</a:t>
            </a:r>
          </a:p>
          <a:p>
            <a:pPr lvl="1"/>
            <a:r>
              <a:rPr lang="en-US" sz="1400" dirty="0" smtClean="0">
                <a:sym typeface="Wingdings" pitchFamily="2" charset="2"/>
              </a:rPr>
              <a:t>My second pull request and build were much more successful as can be seen at:</a:t>
            </a:r>
          </a:p>
          <a:p>
            <a:pPr lvl="1"/>
            <a:r>
              <a:rPr lang="en-US" sz="700" dirty="0" smtClean="0">
                <a:hlinkClick r:id="rId2"/>
              </a:rPr>
              <a:t>https://travis-ci.org/jasmine/jasmine/builds/253916250?utm_source=github_status&amp;utm_medium=notification</a:t>
            </a:r>
            <a:endParaRPr lang="en-US" sz="7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2195736" y="2132856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7" y="3501008"/>
            <a:ext cx="3059833" cy="228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166988" y="37101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5616" y="4221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6" y="4787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843" y="5332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0800000">
            <a:off x="1564374" y="4900517"/>
            <a:ext cx="179315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776" y="38517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4404" y="43626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7650" name="Picture 2" descr="C:\Users\Ben\Desktop\MSC\calculatorjasmine\successful_bui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26583"/>
            <a:ext cx="4520407" cy="340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47023" y="5517231"/>
            <a:ext cx="4572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400" b="1" dirty="0"/>
              <a:t>now all that is left for me to do is to wait and see if and when will my fix be pushed to Jasmine's Master Repository</a:t>
            </a:r>
            <a:r>
              <a:rPr lang="en-US" sz="1400" b="1" dirty="0" smtClean="0"/>
              <a:t>.</a:t>
            </a:r>
          </a:p>
          <a:p>
            <a:pPr algn="ctr">
              <a:spcBef>
                <a:spcPct val="20000"/>
              </a:spcBef>
            </a:pPr>
            <a:r>
              <a:rPr lang="en-US" sz="1400" dirty="0" smtClean="0"/>
              <a:t>(The documenting of this experience as part of US #8 can be found at the Wiki page of my project)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8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111750" cy="662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Results:</a:t>
            </a:r>
          </a:p>
          <a:p>
            <a:r>
              <a:rPr lang="en-US" sz="1400" dirty="0" smtClean="0"/>
              <a:t>My Pull Request contains 2 files that contains the fix for issue #1317 within Jasmine framework’s Repository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971600" y="2348880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5889" y="19888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94" y="1051337"/>
            <a:ext cx="4657385" cy="203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993949" y="2087512"/>
            <a:ext cx="180020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13" y="3404948"/>
            <a:ext cx="4360266" cy="326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4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3888" y="44624"/>
            <a:ext cx="5580112" cy="799288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300" dirty="0" smtClean="0"/>
              <a:t>Conclusions: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3400" dirty="0" smtClean="0"/>
              <a:t>As a Developer I must say that this Project helped me with couple of areas that I always wanted to experience but didn’t have the time/motivation to.</a:t>
            </a:r>
          </a:p>
          <a:p>
            <a:endParaRPr lang="en-US" sz="2300" dirty="0" smtClean="0"/>
          </a:p>
          <a:p>
            <a:pPr lvl="1"/>
            <a:r>
              <a:rPr lang="en-US" dirty="0" smtClean="0"/>
              <a:t>This Project helped me master </a:t>
            </a:r>
            <a:r>
              <a:rPr lang="en-US" dirty="0" err="1" smtClean="0"/>
              <a:t>Github’s</a:t>
            </a:r>
            <a:r>
              <a:rPr lang="en-US" dirty="0" smtClean="0"/>
              <a:t> framework and terminology.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Project helped me master Jasmine’s functionality, flow and core code structure.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Project gave me the opportunity to help and support one of the most helpful and useful open source frameworks I have worked with.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was my first time helping and support an open-code source, hopefully not the last.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en-US" sz="3400" dirty="0"/>
              <a:t>As</a:t>
            </a:r>
            <a:r>
              <a:rPr lang="en-US" sz="3400" dirty="0" smtClean="0"/>
              <a:t> my team’s SCRUM Master, I feel that this course and project gave me new tools to use and practice in my workplace (</a:t>
            </a:r>
            <a:r>
              <a:rPr lang="en-US" sz="3400" dirty="0" smtClean="0">
                <a:hlinkClick r:id="rId2"/>
              </a:rPr>
              <a:t>TRACXPOiNT</a:t>
            </a:r>
            <a:r>
              <a:rPr lang="en-US" sz="3400" dirty="0" smtClean="0"/>
              <a:t>)</a:t>
            </a:r>
          </a:p>
          <a:p>
            <a:pPr lvl="1"/>
            <a:endParaRPr lang="en-US" sz="2300" dirty="0" smtClean="0"/>
          </a:p>
          <a:p>
            <a:pPr lvl="1"/>
            <a:r>
              <a:rPr lang="en-US" sz="2900" dirty="0" smtClean="0"/>
              <a:t>Up until today, our Jasmine’s tests were only connected to our Jenkins build system.</a:t>
            </a:r>
          </a:p>
          <a:p>
            <a:pPr lvl="1"/>
            <a:endParaRPr lang="en-US" sz="2900" dirty="0" smtClean="0"/>
          </a:p>
          <a:p>
            <a:pPr lvl="1"/>
            <a:r>
              <a:rPr lang="en-US" sz="2900" dirty="0" smtClean="0"/>
              <a:t>I have started to share my knowledge and experience with Jasmine in order for our team to be able to use Jasmine’s TDDs during real-time development .</a:t>
            </a:r>
          </a:p>
          <a:p>
            <a:pPr lvl="1"/>
            <a:endParaRPr lang="en-US" sz="2900" dirty="0" smtClean="0"/>
          </a:p>
          <a:p>
            <a:pPr lvl="1"/>
            <a:r>
              <a:rPr lang="en-US" sz="2900" dirty="0" smtClean="0"/>
              <a:t>I believe that identifying critical issues using this working methodology could save our team critical time and money in our upcoming projects</a:t>
            </a:r>
            <a:r>
              <a:rPr lang="en-US" sz="2300" dirty="0" smtClean="0"/>
              <a:t>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endParaRPr lang="en-US" sz="900" dirty="0" smtClean="0"/>
          </a:p>
          <a:p>
            <a:pPr marL="457200" lvl="1" indent="0">
              <a:buNone/>
            </a:pPr>
            <a:r>
              <a:rPr lang="en-US" sz="1100" dirty="0" smtClean="0"/>
              <a:t/>
            </a:r>
            <a:br>
              <a:rPr lang="en-US" sz="1100" dirty="0" smtClean="0"/>
            </a:br>
            <a:endParaRPr lang="en-US" sz="1100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1259632" y="2636912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5889" y="19888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3851920" y="4581478"/>
            <a:ext cx="5111750" cy="227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55889" y="22675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Jasmine</a:t>
            </a:r>
            <a:r>
              <a:rPr lang="en-US" sz="2400" dirty="0"/>
              <a:t> </a:t>
            </a:r>
            <a:r>
              <a:rPr lang="en-US" sz="2400" dirty="0" smtClean="0"/>
              <a:t>can execute tests locally or following a successful build using a Continues-integration </a:t>
            </a:r>
            <a:r>
              <a:rPr lang="en-US" sz="2400" dirty="0" err="1" smtClean="0"/>
              <a:t>proccess</a:t>
            </a:r>
            <a:endParaRPr lang="en-US" sz="2400" dirty="0" smtClean="0"/>
          </a:p>
          <a:p>
            <a:r>
              <a:rPr lang="en-US" sz="2400" b="1" dirty="0" smtClean="0"/>
              <a:t>Jasmine </a:t>
            </a:r>
            <a:r>
              <a:rPr lang="en-US" sz="2400" dirty="0" smtClean="0"/>
              <a:t>UI is pretty simple as can be sown bellow: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437786" y="1628799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8" y="2996952"/>
            <a:ext cx="8928992" cy="147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59832" y="4221088"/>
            <a:ext cx="43791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Specs(</a:t>
            </a:r>
            <a:r>
              <a:rPr lang="en-US" dirty="0" err="1" smtClean="0"/>
              <a:t>Unitests</a:t>
            </a:r>
            <a:r>
              <a:rPr lang="en-US" dirty="0" smtClean="0"/>
              <a:t>) description is show in either: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Green - if the test passed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Red – if the test failed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547664" y="4077072"/>
            <a:ext cx="1610202" cy="6056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8" y="5133020"/>
            <a:ext cx="8551448" cy="168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1907704" y="4941168"/>
            <a:ext cx="1250162" cy="15841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1560" y="4941168"/>
            <a:ext cx="2546306" cy="525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13526" y="3284984"/>
            <a:ext cx="2644340" cy="13977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89" y="170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889" y="19888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3851920" y="4581478"/>
            <a:ext cx="5111750" cy="227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55889" y="22675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046" y="24928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64704"/>
            <a:ext cx="32194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2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 have used and Jasmine during my work as senior full-stack developer at </a:t>
            </a:r>
            <a:r>
              <a:rPr lang="en-US" sz="2000" dirty="0" smtClean="0">
                <a:hlinkClick r:id="rId2"/>
              </a:rPr>
              <a:t>TRACXPOiNT</a:t>
            </a:r>
            <a:r>
              <a:rPr lang="en-US" sz="2000" dirty="0" smtClean="0"/>
              <a:t> , I was lucky enough to embed it in our frameworks a few months back.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My experience with this testing framework thought me that it is a very useful, easy-to-use and intuitive.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Contributing and influencing such an important and useful framework will be a great honor for me as a developer.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437786" y="1628799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87" y="4351814"/>
            <a:ext cx="4486846" cy="235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34988" y="4581128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Planning: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Create a backlog with all of the US and tasks for the project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600" dirty="0" smtClean="0"/>
              <a:t>Divide the Backlog into two sprints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200" dirty="0" smtClean="0"/>
              <a:t>Sprint #1 should contain tasks that will be done within the scope of this project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200" dirty="0" smtClean="0"/>
              <a:t>Sprint #2 should contain tasks that aren’t within the scope of this project</a:t>
            </a:r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1043608" y="1844824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149080"/>
            <a:ext cx="15335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3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Sprint #1 Content:</a:t>
            </a:r>
          </a:p>
          <a:p>
            <a:pPr marL="0" indent="0">
              <a:buNone/>
            </a:pPr>
            <a:r>
              <a:rPr lang="en-US" sz="1800" dirty="0" smtClean="0"/>
              <a:t>1. Jasmine Investigation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2. Create </a:t>
            </a:r>
            <a:r>
              <a:rPr lang="en-US" sz="1800" dirty="0"/>
              <a:t>JS &amp; Jasmine Project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1043608" y="1844824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08090"/>
            <a:ext cx="5029200" cy="263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54177"/>
            <a:ext cx="50292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6" y="3212976"/>
            <a:ext cx="2487795" cy="32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7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Sprint #1 Content:</a:t>
            </a:r>
          </a:p>
          <a:p>
            <a:pPr marL="0" indent="0">
              <a:buNone/>
            </a:pPr>
            <a:r>
              <a:rPr lang="en-US" sz="1800" dirty="0" smtClean="0"/>
              <a:t>3. Document SE Practices in my Sample Calculator Project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4. </a:t>
            </a:r>
            <a:r>
              <a:rPr lang="fr-FR" sz="1800" dirty="0" smtClean="0"/>
              <a:t>Document SE practices in Jasmine Project</a:t>
            </a:r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1043608" y="1844824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00696"/>
            <a:ext cx="49720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6" y="3212976"/>
            <a:ext cx="2487795" cy="32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43" y="1501095"/>
            <a:ext cx="4059188" cy="138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8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Sprint #1 Content:</a:t>
            </a:r>
          </a:p>
          <a:p>
            <a:pPr marL="0" indent="0">
              <a:buNone/>
            </a:pPr>
            <a:r>
              <a:rPr lang="en-US" sz="1800" dirty="0" smtClean="0"/>
              <a:t>5. </a:t>
            </a:r>
            <a:r>
              <a:rPr lang="en-US" sz="1800" dirty="0"/>
              <a:t>Find Jasmine Open Issue </a:t>
            </a:r>
            <a:r>
              <a:rPr lang="en-US" sz="1800" dirty="0" smtClean="0"/>
              <a:t>candidate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6</a:t>
            </a:r>
            <a:r>
              <a:rPr lang="en-US" sz="1800" dirty="0" smtClean="0"/>
              <a:t>. Investigate the open issue’s fixing method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1043608" y="1844824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711" y="1052736"/>
            <a:ext cx="49720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61048"/>
            <a:ext cx="3998193" cy="256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6" y="3212976"/>
            <a:ext cx="2487795" cy="32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4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63888" cy="836712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Software Engineering </a:t>
            </a:r>
            <a:r>
              <a:rPr lang="he-IL" sz="1600" dirty="0" smtClean="0"/>
              <a:t>#</a:t>
            </a:r>
            <a:r>
              <a:rPr lang="en-US" sz="1600" dirty="0"/>
              <a:t>22916 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Project by Ben Zagagy (300924859)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Sprint #1 Content:</a:t>
            </a:r>
          </a:p>
          <a:p>
            <a:pPr marL="0" indent="0">
              <a:buNone/>
            </a:pPr>
            <a:r>
              <a:rPr lang="en-US" sz="1800" dirty="0" smtClean="0"/>
              <a:t>8. Fix the Open Issue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9. Document the experience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Sprint #2 Content: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0005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28167" y="1268760"/>
            <a:ext cx="3008313" cy="469106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Project Overview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Introduction and motivation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Planning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Execution (Development)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046" y="11967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1043608" y="1844824"/>
            <a:ext cx="216024" cy="144017"/>
          </a:xfrm>
          <a:prstGeom prst="leftArrow">
            <a:avLst/>
          </a:prstGeom>
          <a:solidFill>
            <a:schemeClr val="tx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9" y="14667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0648"/>
            <a:ext cx="3129244" cy="205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8920"/>
            <a:ext cx="493395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934347"/>
            <a:ext cx="1829640" cy="192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6" y="3212976"/>
            <a:ext cx="2487795" cy="328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2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6324</TotalTime>
  <Words>2232</Words>
  <Application>Microsoft Office PowerPoint</Application>
  <PresentationFormat>On-screen Show (4:3)</PresentationFormat>
  <Paragraphs>823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  <vt:lpstr>Software Engineering #22916 ,  Project by Ben Zagagy (300924859)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</dc:creator>
  <cp:lastModifiedBy>Ben</cp:lastModifiedBy>
  <cp:revision>54</cp:revision>
  <dcterms:created xsi:type="dcterms:W3CDTF">2017-07-15T12:21:47Z</dcterms:created>
  <dcterms:modified xsi:type="dcterms:W3CDTF">2017-07-19T21:49:33Z</dcterms:modified>
</cp:coreProperties>
</file>